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9" r:id="rId2"/>
    <p:sldId id="256" r:id="rId3"/>
    <p:sldId id="303" r:id="rId4"/>
    <p:sldId id="295" r:id="rId5"/>
    <p:sldId id="258" r:id="rId6"/>
    <p:sldId id="260" r:id="rId7"/>
    <p:sldId id="261" r:id="rId8"/>
    <p:sldId id="262" r:id="rId9"/>
    <p:sldId id="263" r:id="rId10"/>
    <p:sldId id="265" r:id="rId11"/>
    <p:sldId id="296" r:id="rId12"/>
    <p:sldId id="266" r:id="rId13"/>
    <p:sldId id="271" r:id="rId14"/>
    <p:sldId id="292" r:id="rId15"/>
    <p:sldId id="289" r:id="rId16"/>
    <p:sldId id="290" r:id="rId17"/>
    <p:sldId id="267" r:id="rId18"/>
    <p:sldId id="302" r:id="rId19"/>
    <p:sldId id="268" r:id="rId20"/>
    <p:sldId id="269" r:id="rId21"/>
    <p:sldId id="270" r:id="rId22"/>
    <p:sldId id="305" r:id="rId23"/>
    <p:sldId id="294" r:id="rId24"/>
    <p:sldId id="293" r:id="rId25"/>
    <p:sldId id="297" r:id="rId26"/>
    <p:sldId id="288" r:id="rId27"/>
    <p:sldId id="304" r:id="rId28"/>
    <p:sldId id="273" r:id="rId29"/>
    <p:sldId id="274" r:id="rId30"/>
    <p:sldId id="275" r:id="rId31"/>
    <p:sldId id="276" r:id="rId32"/>
    <p:sldId id="277" r:id="rId33"/>
    <p:sldId id="278" r:id="rId34"/>
    <p:sldId id="280" r:id="rId35"/>
    <p:sldId id="281" r:id="rId36"/>
    <p:sldId id="282" r:id="rId37"/>
    <p:sldId id="286" r:id="rId38"/>
    <p:sldId id="287" r:id="rId39"/>
    <p:sldId id="291" r:id="rId40"/>
    <p:sldId id="300" r:id="rId41"/>
    <p:sldId id="298" r:id="rId42"/>
    <p:sldId id="272" r:id="rId43"/>
    <p:sldId id="299" r:id="rId44"/>
    <p:sldId id="279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B28"/>
    <a:srgbClr val="7A7F25"/>
    <a:srgbClr val="B1BE48"/>
    <a:srgbClr val="027DC7"/>
    <a:srgbClr val="ED1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/>
    <p:restoredTop sz="87946"/>
  </p:normalViewPr>
  <p:slideViewPr>
    <p:cSldViewPr snapToGrid="0" snapToObjects="1" showGuides="1">
      <p:cViewPr varScale="1">
        <p:scale>
          <a:sx n="86" d="100"/>
          <a:sy n="86" d="100"/>
        </p:scale>
        <p:origin x="232" y="10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18:27:1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0 393 24575,'10'-9'0,"-1"-1"0,0 1 0,1-1 0,-1 1 0,0-1 0,1 1 0,-1-5 0,0 4 0,1-4 0,-5 5 0,-1-1 0,0 1 0,-3-1 0,7 1 0,-3 0 0,5-1 0,-1 1 0,0-1 0,-3 1 0,2-1 0,-3 1 0,0-1 0,-1 1 0,-4 0 0,5-1 0,-4 1 0,3-1 0,0 1 0,-3-1 0,3 1 0,-4-1 0,4 1 0,-3 0 0,8-1 0,-8 1 0,3-1 0,0 1 0,-3-1 0,3 1 0,0 4 0,-3 5 0,8 9 0,-4 1 0,6 18 0,-1-11 0,3 22 0,-3-18 0,3 17 0,-8-17 0,6 8 0,-6-10 0,6 9 0,-1-11 0,1 11 0,-2-18 0,1 4 0,-5-5 0,3 0 0,-7 1 0,3-1 0,1 0 0,0 1 0,0-1 0,3 0 0,-3 1 0,1-1 0,2-4 0,-7 4 0,7-8 0,-7 3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4AFCE-B4EA-424B-888B-63E87A0D148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635C5-460C-D948-B6AE-683C45BEB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yros_Makridaki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m5-forecasting-accuracy/discussion/13349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Makridakis_Competitions</a:t>
            </a:r>
            <a:endParaRPr lang="en-US" dirty="0"/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C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Makridakis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(also known as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M-Competitions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a series of open competitions organized by teams led by forecasting researcher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pyros Makridakis"/>
              </a:rPr>
              <a:t>Spyros Makridakis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intended to evaluate and compare the accuracy of different forecasting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2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1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08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Cv1: </a:t>
            </a:r>
            <a:r>
              <a:rPr lang="en-CA" dirty="0">
                <a:effectLst/>
              </a:rPr>
              <a:t>2016-02-01 - 2016-02-28</a:t>
            </a:r>
            <a:br>
              <a:rPr lang="en-CA" dirty="0"/>
            </a:br>
            <a:r>
              <a:rPr lang="en-US" dirty="0"/>
              <a:t>Cv2: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2016-02-29</a:t>
            </a:r>
            <a:r>
              <a:rPr lang="en-CA" dirty="0">
                <a:effectLst/>
              </a:rPr>
              <a:t>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2016-03-27</a:t>
            </a:r>
          </a:p>
          <a:p>
            <a:r>
              <a:rPr lang="en-US" dirty="0"/>
              <a:t>Cv3: </a:t>
            </a:r>
            <a:r>
              <a:rPr lang="en-CA" dirty="0">
                <a:effectLst/>
              </a:rPr>
              <a:t>2016-03-28 -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2016-04-24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5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In the sliding window back testing model, a fixed-size training window (in black) slides over the entire history of a time series and is repeatedly tested against a forecasting window (in orange) with older data points dropped.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8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9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65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83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1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type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exponental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dispersion model (ED). ED is a very general type of probability distribution models where the PDF (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distribution function) is represented using exponents. A very common example would be the normal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distrbution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whose PDF is well known (and exponential).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special relation between mean and variance. i.e. the variance ~ some power of mean (Variance=k*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Mean^p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This constant, "p" is important and is the 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tweedie_variance_power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parameter in the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lightgbm's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(default value 1.5).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well known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(p=1) and gamma (p=2) distributions can be considered special cases of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(Now we know why the kernels using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poisson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 works better than L2 regression and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tweedie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 even better)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distribution is not defined for p&gt;2 and p&lt;1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82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64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6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More context: https://www.kaggle.com/c/m5-forecasting-accuracy/discussion/133498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8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0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RMSSE?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scaling was introduced to provide a scale-free error regardless of the data. An example for this competition would be a product that sells hundreds of units per day vs. a product that only sells a few times a week or month (the intermittent demand we are seeing in there series).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 that in mind our measurement is now scale free which allows us to compare many different types of time series. Another reason we are using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because it does not suffer from actual values $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being zero like the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1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1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1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drop this 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35C5-460C-D948-B6AE-683C45BEB1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CB1-216F-E948-A5FA-BCD3A14AD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7DA1-2423-8E41-9573-FEDD5ABB6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1DAF-5276-F74C-949D-9683518F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F01D-EA12-144E-8634-A6F2722E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6CB8-D994-3848-8EC9-DC9B73D9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8A7D-C39D-9844-9EAA-96198B00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2D1C-AD3C-694F-8EC4-636392454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788C-6AF3-4647-ABB9-7B8A2BDE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2109-6943-6E43-82D0-56CBBE9A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D7B2-9C51-DE4B-8498-1F328A8F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5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FA8CF-F502-8B49-98F4-51C255357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5C25F-3AF0-8C4B-9229-55556D802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8974F-3FD0-6644-9211-C9B62BCE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C5D8-46FC-3742-9B3A-543C28F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96A7-473A-824C-8853-04BE0E04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1CFF-E408-5B4D-840E-F655CDF9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62CE-53A1-1942-932A-97FBD02C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E5F19-1548-AC4C-A29C-E2DF7CE9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B9923-C839-F94A-AB33-802A06E7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3272-0CC6-EE4F-8FC2-423558A3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0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02FF-8AD7-1A4D-AF88-9AE8D59C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FB24C-3D00-1B4C-A01F-CCC9854A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B5E5-3A53-D24C-A31F-9C5DE0B1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ABB3-D571-A640-963E-67B2D60F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2DD4-071E-D346-9E06-8E0E21CE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EFD3-448F-E54B-A742-BCA92518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1BC2-B634-0E49-9BB3-32A76307E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69F69-9D14-644B-8FD5-21FB6763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8D06D-DDC9-534F-95EA-CFF404BD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032B8-AEC5-CB4D-BA42-946F9A49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37DC4-F435-1B48-9408-D0A888DA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2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A51A-34C9-D34D-977F-5E5FB5A3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C761-1836-6A42-93FD-7F0C0001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2C44F-A549-414B-9FDD-DEE8E454C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4D467-C40B-1643-AEE8-B68859771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C5FCE-2AB2-4C4D-81FE-806985786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F0A91-49EF-BF45-893F-105435D8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7837D-5E01-0A49-B2C5-3DEDA97D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FB0ED-F5C5-7D4B-B247-C947B60E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0839-FAA2-E446-92B4-3E356640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749C4-BE61-1946-A21B-0CBF3141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3F3F3-A0AC-4847-9EE6-D05B357C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E51D7-1839-C946-BB8C-C984EC3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2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D8CCF-03FA-FF4E-9409-FD91E0DA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64F50-2F77-8A46-9564-5FADEC04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72FA-D227-9446-858F-A8BB4DD7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383E-6CFB-9346-A478-9D1C1886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2C53-4CB3-F943-BBE5-5D789F88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87B20-8FFA-B845-9C95-FCB3E1D48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CD82-4903-0D40-9323-BA6377B3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2DEA-72F5-FC40-A3C0-733D37F2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EDA06-2834-6841-924F-C3C24D1B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1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FA6C-C2D6-C848-9CED-6C88278A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9E341-1239-5945-BF9C-678D16F8C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B0DAD-4A10-304A-BD2B-9F3E3B07A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F962D-3055-924B-903D-2DCAB1AB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5BF7-73E9-DB4D-9D2A-E04B7BB5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ED104-0A47-F44F-9ECA-F6A2BAE4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5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47235-5087-BE40-9DFC-7590965D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A5932-1BD7-1D42-ACE0-EF556E30C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5D86-C2A1-554F-BC67-36FF7E3B2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ADEA3-F490-AF4C-AE80-95AF56F920D2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F6F21-01B0-594A-B4A6-8B53179CD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9038-C888-1346-A5B6-F8177041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9A00-9C9E-BA47-A133-5C629264F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ofc.unic.ac.cy/m5-competi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c/m5-forecasting-accuracy/discussion/164599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thomaspin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hrisrichardmiles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thomaspi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g.uber.com/omphalos/" TargetMode="Externa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tiff"/><Relationship Id="rId4" Type="http://schemas.openxmlformats.org/officeDocument/2006/relationships/hyperlink" Target="https://medium.com/@shmuel.lotman/the-2-00am-javascript-blog-about-recursion-yes-a-m-509d181fd7d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machinelearningmastery.com/multi-step-time-series-forecastin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kyakovlev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icshowto.com/tweedie-distribution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hyperlink" Target="https://www.kaggle.com/timetraveller98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s://www.kaggle.com/c/m5-forecasting-accuracy/discussion/150614" TargetMode="External"/><Relationship Id="rId9" Type="http://schemas.openxmlformats.org/officeDocument/2006/relationships/hyperlink" Target="https://www.googleapis.com/download/storage/v1/b/kaggle-user-content/o/inbox%2F2236951%2Ff922994adb3cdf311f8806800914b99b%2Findex.png?generation=1589315037529973&amp;alt=media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kaggle.com/c/m5-forecasting-accuracy/discussion/16368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eonJun-IN/data.science.competition/blob/master/4.%20%5Bkaggle%5DM5-Accuracy/img/cvs_score_1.png?raw=true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www.kaggle.com/c/m5-forecasting-accuracy/discussion/16321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005969"/>
            <a:ext cx="1123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3784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FD0BA3-ABE8-4A45-B318-76198CB894EF}"/>
              </a:ext>
            </a:extLst>
          </p:cNvPr>
          <p:cNvSpPr/>
          <p:nvPr/>
        </p:nvSpPr>
        <p:spPr>
          <a:xfrm>
            <a:off x="1600201" y="3656996"/>
            <a:ext cx="8991600" cy="2159000"/>
          </a:xfrm>
          <a:prstGeom prst="rect">
            <a:avLst/>
          </a:prstGeom>
          <a:noFill/>
          <a:ln w="5715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0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6096000" y="2165395"/>
            <a:ext cx="5979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Price Pool - $50,000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42,840 time series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Walmart Hierarchical Sales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Days (1 – 1941) </a:t>
            </a:r>
            <a:r>
              <a:rPr lang="en-CA" sz="2400" dirty="0"/>
              <a:t>'2011-01-29’ to '2016-06-19’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F5CF4-83B3-744F-A984-0F15DFC9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3" y="1645616"/>
            <a:ext cx="5353496" cy="3566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850E5-6FA6-E64C-B356-A1882EF3962A}"/>
              </a:ext>
            </a:extLst>
          </p:cNvPr>
          <p:cNvSpPr txBox="1"/>
          <p:nvPr/>
        </p:nvSpPr>
        <p:spPr>
          <a:xfrm>
            <a:off x="252173" y="5212383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A Walmart Inc. store in Secaucus, New Jersey. Photographer: Timothy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Fadek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/Bloomberg</a:t>
            </a:r>
          </a:p>
        </p:txBody>
      </p:sp>
    </p:spTree>
    <p:extLst>
      <p:ext uri="{BB962C8B-B14F-4D97-AF65-F5344CB8AC3E}">
        <p14:creationId xmlns:p14="http://schemas.microsoft.com/office/powerpoint/2010/main" val="138001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Hierarchy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7CD51-66DC-E84F-9C62-E7EE11E436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0857" y="825870"/>
            <a:ext cx="9916885" cy="542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3D2C8-581E-6843-9A36-13EE9DAB2F93}"/>
              </a:ext>
            </a:extLst>
          </p:cNvPr>
          <p:cNvSpPr txBox="1"/>
          <p:nvPr/>
        </p:nvSpPr>
        <p:spPr>
          <a:xfrm>
            <a:off x="3419252" y="6213694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M5 Competitors Guide Final 10 March 2020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68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9E40D-FE7D-8C49-B452-44D665DB4638}"/>
              </a:ext>
            </a:extLst>
          </p:cNvPr>
          <p:cNvSpPr txBox="1"/>
          <p:nvPr/>
        </p:nvSpPr>
        <p:spPr>
          <a:xfrm>
            <a:off x="6691745" y="1687941"/>
            <a:ext cx="5500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calendar.csv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sell_prices.csv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sample_submission.csv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sales_train_validation.csv</a:t>
            </a:r>
            <a:endParaRPr lang="en-US" sz="3600" dirty="0"/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BD23C4CA-5038-2340-8F04-3C153CD0E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266" y="1687942"/>
            <a:ext cx="3970317" cy="39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3F2ED-AB43-AE41-A615-6C0EFD1B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3" t="19823" b="4938"/>
          <a:stretch/>
        </p:blipFill>
        <p:spPr>
          <a:xfrm>
            <a:off x="2373126" y="1320875"/>
            <a:ext cx="7445747" cy="210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457205" y="736100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calendar.csv</a:t>
            </a:r>
            <a:endParaRPr lang="en-US" sz="3200" b="1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30183-A88D-2749-858A-3BA669DAD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93" t="26101" r="6192"/>
          <a:stretch/>
        </p:blipFill>
        <p:spPr>
          <a:xfrm>
            <a:off x="4060315" y="4181056"/>
            <a:ext cx="4071367" cy="209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4457203" y="3533422"/>
            <a:ext cx="327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sell_prices.csv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423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Data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0145D-B31E-7D43-949A-0BE69C3FA9FC}"/>
              </a:ext>
            </a:extLst>
          </p:cNvPr>
          <p:cNvSpPr txBox="1"/>
          <p:nvPr/>
        </p:nvSpPr>
        <p:spPr>
          <a:xfrm>
            <a:off x="4003961" y="747805"/>
            <a:ext cx="4184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sample_submission.csv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6E7A2-EDB7-EE48-8ADE-C59A6152C095}"/>
              </a:ext>
            </a:extLst>
          </p:cNvPr>
          <p:cNvSpPr txBox="1"/>
          <p:nvPr/>
        </p:nvSpPr>
        <p:spPr>
          <a:xfrm>
            <a:off x="3544781" y="3453179"/>
            <a:ext cx="510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sales_train_validation.csv</a:t>
            </a:r>
            <a:endParaRPr lang="en-US" sz="3200" b="1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CA0A0-59B7-7244-A1B0-8D36FEC7C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t="21316" b="11831"/>
          <a:stretch/>
        </p:blipFill>
        <p:spPr>
          <a:xfrm>
            <a:off x="1922214" y="4164481"/>
            <a:ext cx="8347580" cy="172803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6EC78-58F7-7248-B18E-A7B0B338A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6" t="23317" b="4687"/>
          <a:stretch/>
        </p:blipFill>
        <p:spPr>
          <a:xfrm>
            <a:off x="1922210" y="1575490"/>
            <a:ext cx="8347580" cy="17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89" y="1166841"/>
            <a:ext cx="8496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 for each of 42,840 time series 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C2C249-2BDD-C046-BC00-88F46E2D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473" y="2484379"/>
            <a:ext cx="6397053" cy="4134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2DE24-7F6B-3E42-BF05-189D6D172409}"/>
              </a:ext>
            </a:extLst>
          </p:cNvPr>
          <p:cNvSpPr txBox="1"/>
          <p:nvPr/>
        </p:nvSpPr>
        <p:spPr>
          <a:xfrm>
            <a:off x="2838209" y="661906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@Matthias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484379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7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1843790" y="1166842"/>
            <a:ext cx="80347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– Forecast Daily Sales for the next 28 days (4 weeks ahead)</a:t>
            </a:r>
          </a:p>
          <a:p>
            <a:endParaRPr lang="en-US" sz="2000" dirty="0"/>
          </a:p>
          <a:p>
            <a:r>
              <a:rPr lang="en-US" sz="2000" dirty="0"/>
              <a:t>28 days ahead point forecasts (PFs)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9C215-9346-1542-A9CC-F1B8534C6909}"/>
              </a:ext>
            </a:extLst>
          </p:cNvPr>
          <p:cNvSpPr/>
          <p:nvPr/>
        </p:nvSpPr>
        <p:spPr>
          <a:xfrm>
            <a:off x="4631962" y="2148204"/>
            <a:ext cx="2758190" cy="8348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D51E7-DB20-0D42-9907-2F4E5A903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818" y="2565623"/>
            <a:ext cx="9946363" cy="3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8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477078" y="1413063"/>
            <a:ext cx="112378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dirty="0"/>
          </a:p>
          <a:p>
            <a:r>
              <a:rPr lang="en-US" sz="2000" dirty="0"/>
              <a:t>Point Forecasts - </a:t>
            </a:r>
            <a:r>
              <a:rPr lang="en-US" sz="2000" b="1" dirty="0"/>
              <a:t>Root Mean Squared Scaled Error (RMSSE)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After estimating all 42,840 RMSSEs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Ranking – </a:t>
            </a:r>
            <a:r>
              <a:rPr lang="en-US" sz="2000" b="1" dirty="0"/>
              <a:t>Weighted RMSSE (WRMSSE)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/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𝑹𝑴𝑺𝑺𝑬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f>
                                <m:f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b="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783B824-2B80-6B40-94E1-2B05E90AD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1666781"/>
                <a:ext cx="3972626" cy="1169936"/>
              </a:xfrm>
              <a:prstGeom prst="rect">
                <a:avLst/>
              </a:prstGeom>
              <a:blipFill>
                <a:blip r:embed="rId4"/>
                <a:stretch>
                  <a:fillRect t="-18280" b="-39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/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𝑾𝑹𝑴𝑺𝑺𝑬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42,840</m:t>
                          </m:r>
                        </m:sup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651A4C-5BEF-B949-93E1-4FC2895E0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642" y="4204101"/>
                <a:ext cx="3591339" cy="877933"/>
              </a:xfrm>
              <a:prstGeom prst="rect">
                <a:avLst/>
              </a:prstGeom>
              <a:blipFill>
                <a:blip r:embed="rId5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51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78620"/>
            <a:ext cx="9144000" cy="2387600"/>
          </a:xfrm>
        </p:spPr>
        <p:txBody>
          <a:bodyPr/>
          <a:lstStyle/>
          <a:p>
            <a:r>
              <a:rPr lang="en-US" dirty="0"/>
              <a:t>M5 Forecasting -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8A8-5B17-7546-9230-A29B1FC0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82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Estimating the Unit Sales of Walmart retail goods</a:t>
            </a:r>
          </a:p>
          <a:p>
            <a:r>
              <a:rPr lang="en-US" dirty="0"/>
              <a:t>Thomas Pin – UBC Master of Data Science Recent Graduate</a:t>
            </a:r>
          </a:p>
          <a:p>
            <a:r>
              <a:rPr lang="en-US" dirty="0"/>
              <a:t>LinkedIn: </a:t>
            </a:r>
            <a:r>
              <a:rPr lang="en-CA" dirty="0">
                <a:hlinkClick r:id="rId2"/>
              </a:rPr>
              <a:t>https://www.linkedin.com/in/thomaspin/</a:t>
            </a:r>
            <a:endParaRPr lang="en-US" dirty="0"/>
          </a:p>
          <a:p>
            <a:r>
              <a:rPr lang="en-US" dirty="0"/>
              <a:t>September 17,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6380F-B64D-1542-AA16-3B2972BC35D6}"/>
              </a:ext>
            </a:extLst>
          </p:cNvPr>
          <p:cNvSpPr txBox="1"/>
          <p:nvPr/>
        </p:nvSpPr>
        <p:spPr>
          <a:xfrm>
            <a:off x="3386417" y="825870"/>
            <a:ext cx="5419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Helvetica" pitchFamily="2" charset="0"/>
              </a:rPr>
              <a:t>TOM </a:t>
            </a:r>
            <a:r>
              <a:rPr lang="en-US" sz="8800" dirty="0">
                <a:latin typeface="Helvetica" pitchFamily="2" charset="0"/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38524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/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WRMSSE EXAMPLE</a:t>
                </a:r>
              </a:p>
              <a:p>
                <a:endParaRPr lang="en-US" b="1" dirty="0"/>
              </a:p>
              <a:p>
                <a:r>
                  <a:rPr lang="en-US" dirty="0"/>
                  <a:t>Product A is $10 in Sales </a:t>
                </a:r>
              </a:p>
              <a:p>
                <a:r>
                  <a:rPr lang="en-US" dirty="0"/>
                  <a:t>Product B is $12 in Sales</a:t>
                </a:r>
              </a:p>
              <a:p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A</a:t>
                </a:r>
                <a:r>
                  <a:rPr lang="en-US" dirty="0"/>
                  <a:t>=0.8</a:t>
                </a:r>
                <a:endParaRPr lang="en-US" b="1" dirty="0"/>
              </a:p>
              <a:p>
                <a:r>
                  <a:rPr lang="en-US" dirty="0"/>
                  <a:t>RMSSE</a:t>
                </a:r>
                <a:r>
                  <a:rPr lang="en-US" baseline="-25000" dirty="0"/>
                  <a:t>B</a:t>
                </a:r>
                <a:r>
                  <a:rPr lang="en-US" dirty="0"/>
                  <a:t>=0.7</a:t>
                </a:r>
              </a:p>
              <a:p>
                <a:endParaRPr lang="en-US" b="1" dirty="0"/>
              </a:p>
              <a:p>
                <a:r>
                  <a:rPr lang="en-US" dirty="0"/>
                  <a:t>RMSSE=0.77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𝑊𝑅𝑀𝑆𝑆𝐸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𝑅𝑀𝑆𝑆𝐸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𝑅𝑀𝑆𝑆𝐸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+$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𝑆𝑎𝑙𝑒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  <a:p>
                <a:r>
                  <a:rPr lang="en-US" dirty="0"/>
                  <a:t> </a:t>
                </a:r>
                <a:endParaRPr lang="en-CA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0.8∗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10+12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+0.77∗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∗1=0.758</m:t>
                    </m:r>
                  </m:oMath>
                </a14:m>
                <a:r>
                  <a:rPr lang="en-US" dirty="0"/>
                  <a:t>.</a:t>
                </a:r>
                <a:endParaRPr lang="en-CA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B29926-98F6-8845-8A37-3E4D8F2B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0" y="1227266"/>
                <a:ext cx="11237844" cy="5161606"/>
              </a:xfrm>
              <a:prstGeom prst="rect">
                <a:avLst/>
              </a:prstGeom>
              <a:blipFill>
                <a:blip r:embed="rId3"/>
                <a:stretch>
                  <a:fillRect l="-1356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316041-A4A3-354A-BA05-ABDB620963E4}"/>
              </a:ext>
            </a:extLst>
          </p:cNvPr>
          <p:cNvSpPr/>
          <p:nvPr/>
        </p:nvSpPr>
        <p:spPr>
          <a:xfrm>
            <a:off x="5162842" y="5401994"/>
            <a:ext cx="717453" cy="35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7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Scoring Reasoning 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D197D7D-9F3D-9240-BB96-D3347D575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42630"/>
            <a:ext cx="11211339" cy="4572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F983F-3CFB-1742-94CB-E05C004BF26A}"/>
              </a:ext>
            </a:extLst>
          </p:cNvPr>
          <p:cNvSpPr txBox="1"/>
          <p:nvPr/>
        </p:nvSpPr>
        <p:spPr>
          <a:xfrm>
            <a:off x="8295861" y="3105834"/>
            <a:ext cx="3193774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High price low volume &amp;</a:t>
            </a:r>
          </a:p>
          <a:p>
            <a:r>
              <a:rPr lang="en-US" dirty="0"/>
              <a:t>Low Price high volume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BC7D7-BCF7-E14A-A1B7-DFA6225708E7}"/>
              </a:ext>
            </a:extLst>
          </p:cNvPr>
          <p:cNvSpPr txBox="1"/>
          <p:nvPr/>
        </p:nvSpPr>
        <p:spPr>
          <a:xfrm>
            <a:off x="10527954" y="1435248"/>
            <a:ext cx="658670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41F33-A8E3-3640-A4AD-2FB27572A1EB}"/>
              </a:ext>
            </a:extLst>
          </p:cNvPr>
          <p:cNvSpPr txBox="1"/>
          <p:nvPr/>
        </p:nvSpPr>
        <p:spPr>
          <a:xfrm>
            <a:off x="10260222" y="1661790"/>
            <a:ext cx="502513" cy="20820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7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EDA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18FDBC-FA7A-7D4E-A760-9F3E1B85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88" y="736100"/>
            <a:ext cx="8499423" cy="49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759418" y="687370"/>
            <a:ext cx="426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Comparing different states, </a:t>
            </a:r>
          </a:p>
          <a:p>
            <a:pPr algn="ctr"/>
            <a:r>
              <a:rPr lang="en-US" sz="2400" dirty="0"/>
              <a:t>stores, categories and departments</a:t>
            </a:r>
          </a:p>
        </p:txBody>
      </p:sp>
      <p:pic>
        <p:nvPicPr>
          <p:cNvPr id="3" name="Graphic 2" descr="Orange">
            <a:extLst>
              <a:ext uri="{FF2B5EF4-FFF2-40B4-BE49-F238E27FC236}">
                <a16:creationId xmlns:a16="http://schemas.microsoft.com/office/drawing/2014/main" id="{277D6702-145F-6147-9226-109A23679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253" y="1727200"/>
            <a:ext cx="1293038" cy="1293038"/>
          </a:xfrm>
          <a:prstGeom prst="rect">
            <a:avLst/>
          </a:prstGeom>
        </p:spPr>
      </p:pic>
      <p:pic>
        <p:nvPicPr>
          <p:cNvPr id="6" name="Graphic 5" descr="Apple">
            <a:extLst>
              <a:ext uri="{FF2B5EF4-FFF2-40B4-BE49-F238E27FC236}">
                <a16:creationId xmlns:a16="http://schemas.microsoft.com/office/drawing/2014/main" id="{91204952-E575-1644-94E4-8ECFBFECE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235" y="1727200"/>
            <a:ext cx="1293038" cy="1293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11E30-A027-574E-B631-59055E75CDB1}"/>
              </a:ext>
            </a:extLst>
          </p:cNvPr>
          <p:cNvSpPr txBox="1"/>
          <p:nvPr/>
        </p:nvSpPr>
        <p:spPr>
          <a:xfrm>
            <a:off x="6949305" y="1054054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Weather and Disaster</a:t>
            </a:r>
          </a:p>
        </p:txBody>
      </p:sp>
      <p:pic>
        <p:nvPicPr>
          <p:cNvPr id="8" name="Graphic 7" descr="Tornado">
            <a:extLst>
              <a:ext uri="{FF2B5EF4-FFF2-40B4-BE49-F238E27FC236}">
                <a16:creationId xmlns:a16="http://schemas.microsoft.com/office/drawing/2014/main" id="{A8ED8458-3470-ED43-9A8D-540BDBFEF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7992" y="1727200"/>
            <a:ext cx="1293038" cy="1293038"/>
          </a:xfrm>
          <a:prstGeom prst="rect">
            <a:avLst/>
          </a:prstGeom>
        </p:spPr>
      </p:pic>
      <p:pic>
        <p:nvPicPr>
          <p:cNvPr id="13" name="Graphic 12" descr="Cloud With Lightning And Rain">
            <a:extLst>
              <a:ext uri="{FF2B5EF4-FFF2-40B4-BE49-F238E27FC236}">
                <a16:creationId xmlns:a16="http://schemas.microsoft.com/office/drawing/2014/main" id="{605F4D3C-8A15-4846-B685-41429DE93A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5587" y="1721937"/>
            <a:ext cx="1293038" cy="129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4FCE69-8F81-3A43-86D3-05B13D6A0F93}"/>
              </a:ext>
            </a:extLst>
          </p:cNvPr>
          <p:cNvSpPr txBox="1"/>
          <p:nvPr/>
        </p:nvSpPr>
        <p:spPr>
          <a:xfrm>
            <a:off x="759418" y="3833337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 of Stock</a:t>
            </a:r>
          </a:p>
        </p:txBody>
      </p:sp>
      <p:pic>
        <p:nvPicPr>
          <p:cNvPr id="16" name="Graphic 15" descr="Zoom out">
            <a:extLst>
              <a:ext uri="{FF2B5EF4-FFF2-40B4-BE49-F238E27FC236}">
                <a16:creationId xmlns:a16="http://schemas.microsoft.com/office/drawing/2014/main" id="{C2FB817A-F867-9846-BBD4-4D43F7511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0491" y="4546075"/>
            <a:ext cx="1288800" cy="128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80E46A-B163-D142-8442-8A76C6FCAE66}"/>
              </a:ext>
            </a:extLst>
          </p:cNvPr>
          <p:cNvSpPr txBox="1"/>
          <p:nvPr/>
        </p:nvSpPr>
        <p:spPr>
          <a:xfrm>
            <a:off x="6949305" y="3754736"/>
            <a:ext cx="426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Anomaly – Blue Moon Event </a:t>
            </a:r>
          </a:p>
        </p:txBody>
      </p:sp>
      <p:pic>
        <p:nvPicPr>
          <p:cNvPr id="19" name="Graphic 18" descr="Barcode">
            <a:extLst>
              <a:ext uri="{FF2B5EF4-FFF2-40B4-BE49-F238E27FC236}">
                <a16:creationId xmlns:a16="http://schemas.microsoft.com/office/drawing/2014/main" id="{2F8D70EA-D841-5046-AE1F-64A82DAB59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22235" y="4541837"/>
            <a:ext cx="1293038" cy="1293038"/>
          </a:xfrm>
          <a:prstGeom prst="rect">
            <a:avLst/>
          </a:prstGeom>
        </p:spPr>
      </p:pic>
      <p:pic>
        <p:nvPicPr>
          <p:cNvPr id="21" name="Graphic 20" descr="Waxing Crescent Moon">
            <a:extLst>
              <a:ext uri="{FF2B5EF4-FFF2-40B4-BE49-F238E27FC236}">
                <a16:creationId xmlns:a16="http://schemas.microsoft.com/office/drawing/2014/main" id="{5AD2782F-5AF0-FD45-BCF1-B73F9BC76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23122" y="4541837"/>
            <a:ext cx="1293038" cy="12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0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Leaderboards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4D085-E6DC-6B49-B921-9CEA1E07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0" y="1317479"/>
            <a:ext cx="11211340" cy="1863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8D449-449B-984C-8281-D936FFF45CB0}"/>
              </a:ext>
            </a:extLst>
          </p:cNvPr>
          <p:cNvSpPr txBox="1"/>
          <p:nvPr/>
        </p:nvSpPr>
        <p:spPr>
          <a:xfrm>
            <a:off x="1864963" y="3762405"/>
            <a:ext cx="8462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Leader board d_1914 - d_1941 </a:t>
            </a:r>
          </a:p>
          <a:p>
            <a:r>
              <a:rPr lang="en-US" sz="2800" dirty="0"/>
              <a:t>Release </a:t>
            </a:r>
            <a:r>
              <a:rPr lang="en-US" sz="2800" b="1" dirty="0"/>
              <a:t>May 31</a:t>
            </a:r>
            <a:r>
              <a:rPr lang="en-US" sz="2800" b="1" baseline="30000" dirty="0"/>
              <a:t>st</a:t>
            </a:r>
            <a:r>
              <a:rPr lang="en-US" sz="2800" b="1" dirty="0"/>
              <a:t>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Private Leader board </a:t>
            </a:r>
            <a:r>
              <a:rPr lang="en-CA" sz="2800" dirty="0"/>
              <a:t>d_1942 - d_1969</a:t>
            </a:r>
          </a:p>
          <a:p>
            <a:r>
              <a:rPr lang="en-CA" sz="2800" dirty="0"/>
              <a:t>Released </a:t>
            </a:r>
            <a:r>
              <a:rPr lang="en-CA" sz="2800" b="1" dirty="0"/>
              <a:t>June 30</a:t>
            </a:r>
            <a:r>
              <a:rPr lang="en-CA" sz="2800" b="1" baseline="30000" dirty="0"/>
              <a:t>th</a:t>
            </a:r>
            <a:r>
              <a:rPr lang="en-CA" sz="2800" b="1" dirty="0"/>
              <a:t>, 2020 </a:t>
            </a:r>
            <a:r>
              <a:rPr lang="en-CA" sz="2800" dirty="0"/>
              <a:t>(Deadline June 23</a:t>
            </a:r>
            <a:r>
              <a:rPr lang="en-CA" sz="2800" baseline="30000" dirty="0"/>
              <a:t>rd</a:t>
            </a:r>
            <a:r>
              <a:rPr lang="en-CA" sz="2800" dirty="0"/>
              <a:t>, 2020)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951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Baseline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1FFF9-9BE8-CC44-8FCC-9BCD62D5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77" y="1821607"/>
            <a:ext cx="7978845" cy="64633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EDC2D-2670-1747-A821-2A34C801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672" y="2628029"/>
            <a:ext cx="8250656" cy="20794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C89167-A3DA-F642-B959-4888424022DE}"/>
              </a:ext>
            </a:extLst>
          </p:cNvPr>
          <p:cNvSpPr txBox="1"/>
          <p:nvPr/>
        </p:nvSpPr>
        <p:spPr>
          <a:xfrm>
            <a:off x="3804491" y="5561617"/>
            <a:ext cx="4583017" cy="646331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PUBLIC SCORE: 0.75238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BCE39-A45C-AE4C-9864-9DBF8CE4DB7D}"/>
              </a:ext>
            </a:extLst>
          </p:cNvPr>
          <p:cNvSpPr txBox="1"/>
          <p:nvPr/>
        </p:nvSpPr>
        <p:spPr>
          <a:xfrm>
            <a:off x="2838209" y="470746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6"/>
              </a:rPr>
              <a:t>chrisrichardmiles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29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Forecasting Accuracy – Rational </a:t>
            </a:r>
          </a:p>
        </p:txBody>
      </p:sp>
      <p:pic>
        <p:nvPicPr>
          <p:cNvPr id="3" name="Graphic 2" descr="Avocado">
            <a:extLst>
              <a:ext uri="{FF2B5EF4-FFF2-40B4-BE49-F238E27FC236}">
                <a16:creationId xmlns:a16="http://schemas.microsoft.com/office/drawing/2014/main" id="{CF206F65-E775-F243-8BE8-C0FC8FFBF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76" y="180816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6DF77-EAF3-0441-A1C1-EED0FF9EE291}"/>
              </a:ext>
            </a:extLst>
          </p:cNvPr>
          <p:cNvSpPr txBox="1"/>
          <p:nvPr/>
        </p:nvSpPr>
        <p:spPr>
          <a:xfrm>
            <a:off x="11765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pic>
        <p:nvPicPr>
          <p:cNvPr id="12" name="Graphic 11" descr="Avocado">
            <a:extLst>
              <a:ext uri="{FF2B5EF4-FFF2-40B4-BE49-F238E27FC236}">
                <a16:creationId xmlns:a16="http://schemas.microsoft.com/office/drawing/2014/main" id="{30EF8F1D-C6E3-184B-9A58-ABD65EA4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511" y="180816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EF6F44-4A5F-644A-A5C4-83FB263D8651}"/>
              </a:ext>
            </a:extLst>
          </p:cNvPr>
          <p:cNvSpPr txBox="1"/>
          <p:nvPr/>
        </p:nvSpPr>
        <p:spPr>
          <a:xfrm>
            <a:off x="1815353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Monday</a:t>
            </a:r>
          </a:p>
        </p:txBody>
      </p:sp>
      <p:pic>
        <p:nvPicPr>
          <p:cNvPr id="14" name="Graphic 13" descr="Avocado">
            <a:extLst>
              <a:ext uri="{FF2B5EF4-FFF2-40B4-BE49-F238E27FC236}">
                <a16:creationId xmlns:a16="http://schemas.microsoft.com/office/drawing/2014/main" id="{8272AC5F-E495-B345-B088-0F600C88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277" y="180816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DF1850-0A71-B84E-9D41-6652130BFE27}"/>
              </a:ext>
            </a:extLst>
          </p:cNvPr>
          <p:cNvSpPr txBox="1"/>
          <p:nvPr/>
        </p:nvSpPr>
        <p:spPr>
          <a:xfrm>
            <a:off x="525555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Wednesday</a:t>
            </a:r>
          </a:p>
        </p:txBody>
      </p:sp>
      <p:pic>
        <p:nvPicPr>
          <p:cNvPr id="18" name="Graphic 17" descr="Avocado">
            <a:extLst>
              <a:ext uri="{FF2B5EF4-FFF2-40B4-BE49-F238E27FC236}">
                <a16:creationId xmlns:a16="http://schemas.microsoft.com/office/drawing/2014/main" id="{B997EB29-A0F2-DC44-9277-2AD22B7C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9160" y="180816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31A493-199A-5E4C-9E58-503382A6AB9E}"/>
              </a:ext>
            </a:extLst>
          </p:cNvPr>
          <p:cNvSpPr txBox="1"/>
          <p:nvPr/>
        </p:nvSpPr>
        <p:spPr>
          <a:xfrm>
            <a:off x="6971179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Thursday</a:t>
            </a:r>
          </a:p>
        </p:txBody>
      </p:sp>
      <p:pic>
        <p:nvPicPr>
          <p:cNvPr id="20" name="Graphic 19" descr="Avocado">
            <a:extLst>
              <a:ext uri="{FF2B5EF4-FFF2-40B4-BE49-F238E27FC236}">
                <a16:creationId xmlns:a16="http://schemas.microsoft.com/office/drawing/2014/main" id="{6509EFE6-B975-D646-B625-536BF1E9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7394" y="180816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CAD9E4-2AC4-8340-9ABF-623BF83E22C6}"/>
              </a:ext>
            </a:extLst>
          </p:cNvPr>
          <p:cNvSpPr txBox="1"/>
          <p:nvPr/>
        </p:nvSpPr>
        <p:spPr>
          <a:xfrm>
            <a:off x="3504078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Tuesday</a:t>
            </a:r>
          </a:p>
        </p:txBody>
      </p:sp>
      <p:pic>
        <p:nvPicPr>
          <p:cNvPr id="22" name="Graphic 21" descr="Avocado">
            <a:extLst>
              <a:ext uri="{FF2B5EF4-FFF2-40B4-BE49-F238E27FC236}">
                <a16:creationId xmlns:a16="http://schemas.microsoft.com/office/drawing/2014/main" id="{E7459BD0-ABCC-744A-BDC3-AF6F345B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0042" y="1808166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7A1B59-7086-E745-9CCA-6A24805F0991}"/>
              </a:ext>
            </a:extLst>
          </p:cNvPr>
          <p:cNvSpPr txBox="1"/>
          <p:nvPr/>
        </p:nvSpPr>
        <p:spPr>
          <a:xfrm>
            <a:off x="8579225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Friday</a:t>
            </a:r>
          </a:p>
        </p:txBody>
      </p:sp>
      <p:pic>
        <p:nvPicPr>
          <p:cNvPr id="24" name="Graphic 23" descr="Avocado">
            <a:extLst>
              <a:ext uri="{FF2B5EF4-FFF2-40B4-BE49-F238E27FC236}">
                <a16:creationId xmlns:a16="http://schemas.microsoft.com/office/drawing/2014/main" id="{659A9DAF-BB63-7048-9236-BDFDDC0D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0924" y="180816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A1BEC6-2A01-C14A-A251-7EDE9A3E27DA}"/>
              </a:ext>
            </a:extLst>
          </p:cNvPr>
          <p:cNvSpPr txBox="1"/>
          <p:nvPr/>
        </p:nvSpPr>
        <p:spPr>
          <a:xfrm>
            <a:off x="10260107" y="1438834"/>
            <a:ext cx="16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Sunday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FD11-F456-4240-AA13-E956CBB636E6}"/>
              </a:ext>
            </a:extLst>
          </p:cNvPr>
          <p:cNvSpPr txBox="1"/>
          <p:nvPr/>
        </p:nvSpPr>
        <p:spPr>
          <a:xfrm>
            <a:off x="559168" y="2722566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987B-029A-0F40-8600-443B818BE4AF}"/>
              </a:ext>
            </a:extLst>
          </p:cNvPr>
          <p:cNvSpPr txBox="1"/>
          <p:nvPr/>
        </p:nvSpPr>
        <p:spPr>
          <a:xfrm>
            <a:off x="2254624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8D483-FED0-F942-8D50-14BAA2103EFF}"/>
              </a:ext>
            </a:extLst>
          </p:cNvPr>
          <p:cNvSpPr txBox="1"/>
          <p:nvPr/>
        </p:nvSpPr>
        <p:spPr>
          <a:xfrm>
            <a:off x="39500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9FED1-61B3-1247-B9AD-6C035640EAAC}"/>
              </a:ext>
            </a:extLst>
          </p:cNvPr>
          <p:cNvSpPr txBox="1"/>
          <p:nvPr/>
        </p:nvSpPr>
        <p:spPr>
          <a:xfrm>
            <a:off x="569260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129B7-75B7-4249-8CCE-754144209F4B}"/>
              </a:ext>
            </a:extLst>
          </p:cNvPr>
          <p:cNvSpPr txBox="1"/>
          <p:nvPr/>
        </p:nvSpPr>
        <p:spPr>
          <a:xfrm>
            <a:off x="7410437" y="2735088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E509C-C5F6-724C-A777-37F98A07A71F}"/>
              </a:ext>
            </a:extLst>
          </p:cNvPr>
          <p:cNvSpPr txBox="1"/>
          <p:nvPr/>
        </p:nvSpPr>
        <p:spPr>
          <a:xfrm>
            <a:off x="9017380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0DEF3A-BB28-1049-9DEC-374487238D50}"/>
              </a:ext>
            </a:extLst>
          </p:cNvPr>
          <p:cNvSpPr txBox="1"/>
          <p:nvPr/>
        </p:nvSpPr>
        <p:spPr>
          <a:xfrm>
            <a:off x="10701616" y="2720715"/>
            <a:ext cx="7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240X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F7A7AA8-B674-AE4D-AFC6-C4DCE8D20B88}"/>
              </a:ext>
            </a:extLst>
          </p:cNvPr>
          <p:cNvSpPr/>
          <p:nvPr/>
        </p:nvSpPr>
        <p:spPr>
          <a:xfrm rot="5400000">
            <a:off x="-470419" y="4142973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EEA3D70-7415-944D-8DD4-CEFC39BDF34E}"/>
              </a:ext>
            </a:extLst>
          </p:cNvPr>
          <p:cNvSpPr/>
          <p:nvPr/>
        </p:nvSpPr>
        <p:spPr>
          <a:xfrm rot="5400000">
            <a:off x="122503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9712A8A-7353-1947-B428-8DAFA85F8A00}"/>
              </a:ext>
            </a:extLst>
          </p:cNvPr>
          <p:cNvSpPr/>
          <p:nvPr/>
        </p:nvSpPr>
        <p:spPr>
          <a:xfrm rot="5400000">
            <a:off x="2920492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B5FABA4-671A-DB41-A471-7949C99CDF88}"/>
              </a:ext>
            </a:extLst>
          </p:cNvPr>
          <p:cNvSpPr/>
          <p:nvPr/>
        </p:nvSpPr>
        <p:spPr>
          <a:xfrm rot="5400000">
            <a:off x="4667480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F2A4BE22-9984-1448-885A-5CF5DC8B2A76}"/>
              </a:ext>
            </a:extLst>
          </p:cNvPr>
          <p:cNvSpPr/>
          <p:nvPr/>
        </p:nvSpPr>
        <p:spPr>
          <a:xfrm rot="5400000">
            <a:off x="6380850" y="4147385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B20DB6B-5FDA-CC4A-8D2A-BF38202C5C8D}"/>
              </a:ext>
            </a:extLst>
          </p:cNvPr>
          <p:cNvSpPr/>
          <p:nvPr/>
        </p:nvSpPr>
        <p:spPr>
          <a:xfrm rot="5400000">
            <a:off x="7991147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5301BB-BEE2-EE4D-8DC1-0E886BA9D9B8}"/>
              </a:ext>
            </a:extLst>
          </p:cNvPr>
          <p:cNvSpPr/>
          <p:nvPr/>
        </p:nvSpPr>
        <p:spPr>
          <a:xfrm rot="5400000">
            <a:off x="9672029" y="4142974"/>
            <a:ext cx="2857037" cy="914400"/>
          </a:xfrm>
          <a:prstGeom prst="rightArrow">
            <a:avLst/>
          </a:prstGeom>
          <a:solidFill>
            <a:srgbClr val="7A7F25"/>
          </a:solidFill>
          <a:ln>
            <a:solidFill>
              <a:srgbClr val="535B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C9D4EC-F14E-B940-9239-D0FABD1AB50F}"/>
              </a:ext>
            </a:extLst>
          </p:cNvPr>
          <p:cNvSpPr txBox="1"/>
          <p:nvPr/>
        </p:nvSpPr>
        <p:spPr>
          <a:xfrm>
            <a:off x="425820" y="723087"/>
            <a:ext cx="647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July 20XX</a:t>
            </a:r>
          </a:p>
        </p:txBody>
      </p:sp>
    </p:spTree>
    <p:extLst>
      <p:ext uri="{BB962C8B-B14F-4D97-AF65-F5344CB8AC3E}">
        <p14:creationId xmlns:p14="http://schemas.microsoft.com/office/powerpoint/2010/main" val="232564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Sliding Window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98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2" y="3083859"/>
            <a:ext cx="9173656" cy="116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8794309" y="148696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CV1 d_1830 - d_1857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8794309" y="2060995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CV2 d_1858 - d_1885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B31FC-ADDF-B64F-BC8D-EA506FD56745}"/>
              </a:ext>
            </a:extLst>
          </p:cNvPr>
          <p:cNvSpPr txBox="1"/>
          <p:nvPr/>
        </p:nvSpPr>
        <p:spPr>
          <a:xfrm>
            <a:off x="8794309" y="2621573"/>
            <a:ext cx="221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CV3 d_1886 - d_1913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61D16-A950-1C42-BFB7-C2C36599EFA9}"/>
              </a:ext>
            </a:extLst>
          </p:cNvPr>
          <p:cNvSpPr txBox="1"/>
          <p:nvPr/>
        </p:nvSpPr>
        <p:spPr>
          <a:xfrm>
            <a:off x="8535091" y="3244334"/>
            <a:ext cx="273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*Each CV is 28 Days Long* </a:t>
            </a:r>
          </a:p>
        </p:txBody>
      </p:sp>
    </p:spTree>
    <p:extLst>
      <p:ext uri="{BB962C8B-B14F-4D97-AF65-F5344CB8AC3E}">
        <p14:creationId xmlns:p14="http://schemas.microsoft.com/office/powerpoint/2010/main" val="244895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78620"/>
            <a:ext cx="9144000" cy="2387600"/>
          </a:xfrm>
        </p:spPr>
        <p:txBody>
          <a:bodyPr/>
          <a:lstStyle/>
          <a:p>
            <a:r>
              <a:rPr lang="en-US" dirty="0"/>
              <a:t>M5 Forecasting - Accuracy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E98A8-5B17-7546-9230-A29B1FC08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829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Estimating the Unit Sales of Walmart retail goods</a:t>
            </a:r>
          </a:p>
          <a:p>
            <a:r>
              <a:rPr lang="en-US" dirty="0"/>
              <a:t>Thomas Pin – UBC Master of Data Science Recent Graduate</a:t>
            </a:r>
          </a:p>
          <a:p>
            <a:r>
              <a:rPr lang="en-US" dirty="0"/>
              <a:t>LinkedIn: </a:t>
            </a:r>
            <a:r>
              <a:rPr lang="en-CA" dirty="0">
                <a:hlinkClick r:id="rId2"/>
              </a:rPr>
              <a:t>https://www.linkedin.com/in/thomaspin/</a:t>
            </a:r>
            <a:endParaRPr lang="en-US" dirty="0"/>
          </a:p>
          <a:p>
            <a:r>
              <a:rPr lang="en-US" dirty="0"/>
              <a:t>September 17,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86380F-B64D-1542-AA16-3B2972BC35D6}"/>
              </a:ext>
            </a:extLst>
          </p:cNvPr>
          <p:cNvSpPr txBox="1"/>
          <p:nvPr/>
        </p:nvSpPr>
        <p:spPr>
          <a:xfrm>
            <a:off x="3386417" y="825870"/>
            <a:ext cx="5419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Helvetica" pitchFamily="2" charset="0"/>
              </a:rPr>
              <a:t>TOM </a:t>
            </a:r>
            <a:r>
              <a:rPr lang="en-US" sz="8800" dirty="0">
                <a:latin typeface="Helvetica" pitchFamily="2" charset="0"/>
              </a:rPr>
              <a:t>Talk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1CD51-24F4-6349-91F7-22734A12340B}"/>
              </a:ext>
            </a:extLst>
          </p:cNvPr>
          <p:cNvSpPr txBox="1"/>
          <p:nvPr/>
        </p:nvSpPr>
        <p:spPr>
          <a:xfrm rot="20989054">
            <a:off x="1200839" y="3537910"/>
            <a:ext cx="172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Matt Emery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B3140A-2DEE-3748-AA1C-74353094A922}"/>
              </a:ext>
            </a:extLst>
          </p:cNvPr>
          <p:cNvCxnSpPr/>
          <p:nvPr/>
        </p:nvCxnSpPr>
        <p:spPr>
          <a:xfrm>
            <a:off x="2357610" y="4148826"/>
            <a:ext cx="1564395" cy="0"/>
          </a:xfrm>
          <a:prstGeom prst="line">
            <a:avLst/>
          </a:prstGeom>
          <a:ln w="38100">
            <a:solidFill>
              <a:srgbClr val="ED1B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74154-B81F-2141-8FFB-B8095AB73190}"/>
                  </a:ext>
                </a:extLst>
              </p14:cNvPr>
              <p14:cNvContentPartPr/>
              <p14:nvPr/>
            </p14:nvContentPartPr>
            <p14:xfrm>
              <a:off x="2357041" y="3866956"/>
              <a:ext cx="160920" cy="15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74154-B81F-2141-8FFB-B8095AB731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8041" y="3857956"/>
                <a:ext cx="178560" cy="1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478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B8327-F294-CD4F-903B-882DA4A8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2" y="825870"/>
            <a:ext cx="9173656" cy="477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5603816"/>
            <a:ext cx="5353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Roy Yang Omphalos, Uber’s Parallel and Language-Extensible Time Series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Backtesting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Tool January 24, 2018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53AB31-9CF6-984A-8D48-2251EDB8D781}"/>
              </a:ext>
            </a:extLst>
          </p:cNvPr>
          <p:cNvSpPr/>
          <p:nvPr/>
        </p:nvSpPr>
        <p:spPr>
          <a:xfrm>
            <a:off x="1509171" y="1452395"/>
            <a:ext cx="9315347" cy="1628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72DDA-F8B6-CE44-B596-1C6F3C27DFA3}"/>
              </a:ext>
            </a:extLst>
          </p:cNvPr>
          <p:cNvSpPr txBox="1"/>
          <p:nvPr/>
        </p:nvSpPr>
        <p:spPr>
          <a:xfrm>
            <a:off x="9935594" y="3215502"/>
            <a:ext cx="214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Public d_1914 - d_1941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122B5-C36A-0340-820A-8CA54D2840F2}"/>
              </a:ext>
            </a:extLst>
          </p:cNvPr>
          <p:cNvSpPr txBox="1"/>
          <p:nvPr/>
        </p:nvSpPr>
        <p:spPr>
          <a:xfrm>
            <a:off x="9935594" y="3788057"/>
            <a:ext cx="231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Private d_1942 - d_1969</a:t>
            </a:r>
          </a:p>
        </p:txBody>
      </p:sp>
    </p:spTree>
    <p:extLst>
      <p:ext uri="{BB962C8B-B14F-4D97-AF65-F5344CB8AC3E}">
        <p14:creationId xmlns:p14="http://schemas.microsoft.com/office/powerpoint/2010/main" val="873108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3419252" y="4653520"/>
            <a:ext cx="53534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Shmuel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Lotman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9B3D7-3639-6449-9EF1-A3BF3CEA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31" y="1458097"/>
            <a:ext cx="5980738" cy="31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Quick A Side – Recursion Simple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456A-FCB2-DA43-AB7A-E0F84269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248" y="1853514"/>
            <a:ext cx="9296091" cy="34969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55D6E3-9EFD-3841-845D-C503F60A478F}"/>
              </a:ext>
            </a:extLst>
          </p:cNvPr>
          <p:cNvSpPr/>
          <p:nvPr/>
        </p:nvSpPr>
        <p:spPr>
          <a:xfrm>
            <a:off x="2496065" y="1977081"/>
            <a:ext cx="2780270" cy="321276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C54A2-F96D-8C4D-8418-1784B384A26B}"/>
              </a:ext>
            </a:extLst>
          </p:cNvPr>
          <p:cNvSpPr/>
          <p:nvPr/>
        </p:nvSpPr>
        <p:spPr>
          <a:xfrm>
            <a:off x="5572896" y="3960221"/>
            <a:ext cx="2620893" cy="30285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4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Direct vs. Recursive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5616172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Jason Brownlee, 4 Strategies for Multi-Step Time Series Forecasting, March 9, 2017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Link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D949D7-05AD-6A48-8186-C103C3514794}"/>
              </a:ext>
            </a:extLst>
          </p:cNvPr>
          <p:cNvSpPr/>
          <p:nvPr/>
        </p:nvSpPr>
        <p:spPr>
          <a:xfrm>
            <a:off x="3938357" y="1511562"/>
            <a:ext cx="4315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1. Direct Multi-step Forecast Strategy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0EE9A-BB7B-B845-9D52-8E8634E6A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13" b="-2996"/>
          <a:stretch/>
        </p:blipFill>
        <p:spPr>
          <a:xfrm>
            <a:off x="2856744" y="1895971"/>
            <a:ext cx="7157252" cy="64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2B754-EC6F-574F-8804-B1338527E827}"/>
              </a:ext>
            </a:extLst>
          </p:cNvPr>
          <p:cNvSpPr/>
          <p:nvPr/>
        </p:nvSpPr>
        <p:spPr>
          <a:xfrm>
            <a:off x="4220005" y="2708257"/>
            <a:ext cx="375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2. Recursive Multi-step Forecast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E6666-A038-0949-8096-252A4F5D6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744" y="3170830"/>
            <a:ext cx="7120181" cy="4900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F6293-7949-3645-9EB8-5F1C6279B9A9}"/>
              </a:ext>
            </a:extLst>
          </p:cNvPr>
          <p:cNvSpPr/>
          <p:nvPr/>
        </p:nvSpPr>
        <p:spPr>
          <a:xfrm>
            <a:off x="3960319" y="4075139"/>
            <a:ext cx="4271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CA" b="1" dirty="0">
                <a:solidFill>
                  <a:srgbClr val="222222"/>
                </a:solidFill>
                <a:latin typeface="Helvetica Neue" panose="02000503000000020004" pitchFamily="2" charset="0"/>
              </a:rPr>
              <a:t>3. Direct-Recursive Hybrid Strategies</a:t>
            </a:r>
            <a:endParaRPr lang="en-CA" b="1" dirty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86A288-83CA-2D48-B519-367CFB9F2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209" y="4538059"/>
            <a:ext cx="7120181" cy="5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910555" y="562018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Akira AI,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Lightgbm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A9B50-C5D3-EC47-B0D3-94AF8A31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6" y="1048180"/>
            <a:ext cx="8128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169A0-41FC-3243-A761-5B20F6007834}"/>
              </a:ext>
            </a:extLst>
          </p:cNvPr>
          <p:cNvSpPr txBox="1"/>
          <p:nvPr/>
        </p:nvSpPr>
        <p:spPr>
          <a:xfrm>
            <a:off x="8439666" y="1582340"/>
            <a:ext cx="3521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Training speed faster without compromising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memory usage is also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provides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supports two types of learning parallel and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capability of handling large scale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20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Models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62"/>
          <a:stretch/>
        </p:blipFill>
        <p:spPr>
          <a:xfrm>
            <a:off x="1755765" y="845070"/>
            <a:ext cx="8680470" cy="5734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5050C0-97F7-7C4D-87CB-E695FFAA2747}"/>
              </a:ext>
            </a:extLst>
          </p:cNvPr>
          <p:cNvSpPr/>
          <p:nvPr/>
        </p:nvSpPr>
        <p:spPr>
          <a:xfrm>
            <a:off x="10575922" y="4015141"/>
            <a:ext cx="424765" cy="4247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FA9E5-C1AD-F943-AF58-BB56733CF922}"/>
              </a:ext>
            </a:extLst>
          </p:cNvPr>
          <p:cNvSpPr txBox="1"/>
          <p:nvPr/>
        </p:nvSpPr>
        <p:spPr>
          <a:xfrm>
            <a:off x="11081987" y="3904359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Public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B4073-B3F2-0C48-9B91-FDA7F7420C4A}"/>
              </a:ext>
            </a:extLst>
          </p:cNvPr>
          <p:cNvSpPr/>
          <p:nvPr/>
        </p:nvSpPr>
        <p:spPr>
          <a:xfrm>
            <a:off x="1993898" y="342900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E9017-918E-5949-B827-9F374E867BFE}"/>
              </a:ext>
            </a:extLst>
          </p:cNvPr>
          <p:cNvSpPr/>
          <p:nvPr/>
        </p:nvSpPr>
        <p:spPr>
          <a:xfrm>
            <a:off x="1993894" y="3890105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00518-B59C-814E-9A16-7748B4F8D7A8}"/>
              </a:ext>
            </a:extLst>
          </p:cNvPr>
          <p:cNvSpPr/>
          <p:nvPr/>
        </p:nvSpPr>
        <p:spPr>
          <a:xfrm>
            <a:off x="1993894" y="4349409"/>
            <a:ext cx="8343901" cy="3937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323B13-9F57-D24A-B132-8D2B55A1DDBC}"/>
              </a:ext>
            </a:extLst>
          </p:cNvPr>
          <p:cNvSpPr/>
          <p:nvPr/>
        </p:nvSpPr>
        <p:spPr>
          <a:xfrm>
            <a:off x="1993894" y="4808713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AF3E27-A12A-8B4E-AC14-EC5446A6EE01}"/>
              </a:ext>
            </a:extLst>
          </p:cNvPr>
          <p:cNvSpPr/>
          <p:nvPr/>
        </p:nvSpPr>
        <p:spPr>
          <a:xfrm>
            <a:off x="1993893" y="5266152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F714A-C8DE-1142-919E-26B0644C1503}"/>
              </a:ext>
            </a:extLst>
          </p:cNvPr>
          <p:cNvSpPr/>
          <p:nvPr/>
        </p:nvSpPr>
        <p:spPr>
          <a:xfrm>
            <a:off x="1993886" y="5723591"/>
            <a:ext cx="8343901" cy="3937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376DD-61DF-0646-8D2F-B94FDC1AA5C3}"/>
              </a:ext>
            </a:extLst>
          </p:cNvPr>
          <p:cNvSpPr/>
          <p:nvPr/>
        </p:nvSpPr>
        <p:spPr>
          <a:xfrm>
            <a:off x="1993886" y="6177160"/>
            <a:ext cx="8343901" cy="3937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54631-C9EB-2144-9195-35369FB36DE1}"/>
              </a:ext>
            </a:extLst>
          </p:cNvPr>
          <p:cNvSpPr/>
          <p:nvPr/>
        </p:nvSpPr>
        <p:spPr>
          <a:xfrm>
            <a:off x="10575922" y="4661472"/>
            <a:ext cx="424765" cy="4247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F8D00-C5D9-7246-B5C2-BC3E98AD995F}"/>
              </a:ext>
            </a:extLst>
          </p:cNvPr>
          <p:cNvSpPr txBox="1"/>
          <p:nvPr/>
        </p:nvSpPr>
        <p:spPr>
          <a:xfrm>
            <a:off x="11081987" y="4689188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88779-48BF-D14F-AB79-EAA17F6EA1BF}"/>
              </a:ext>
            </a:extLst>
          </p:cNvPr>
          <p:cNvSpPr/>
          <p:nvPr/>
        </p:nvSpPr>
        <p:spPr>
          <a:xfrm>
            <a:off x="10575922" y="5213831"/>
            <a:ext cx="424765" cy="4247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0F20E7-A3C6-7E41-A36D-6A699B37BB43}"/>
              </a:ext>
            </a:extLst>
          </p:cNvPr>
          <p:cNvSpPr txBox="1"/>
          <p:nvPr/>
        </p:nvSpPr>
        <p:spPr>
          <a:xfrm>
            <a:off x="11081987" y="5241547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2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LGBM?</a:t>
            </a:r>
          </a:p>
        </p:txBody>
      </p:sp>
      <p:pic>
        <p:nvPicPr>
          <p:cNvPr id="7" name="Graphic 6" descr="Badge Question Mark">
            <a:extLst>
              <a:ext uri="{FF2B5EF4-FFF2-40B4-BE49-F238E27FC236}">
                <a16:creationId xmlns:a16="http://schemas.microsoft.com/office/drawing/2014/main" id="{6EF785BE-7149-2643-96D2-9F5CAC1E1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00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</a:t>
            </a:r>
            <a:r>
              <a:rPr lang="en-US" sz="3600" dirty="0" err="1"/>
              <a:t>LightGBM</a:t>
            </a:r>
            <a:endParaRPr lang="en-US" sz="3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964E4-41F4-334B-BB4D-D835F52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1" y="825870"/>
            <a:ext cx="6980677" cy="173612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B733-B28B-8741-BE97-D543B726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" y="2644571"/>
            <a:ext cx="6980678" cy="3317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7E8192-535F-A24C-A3C8-A2588F157628}"/>
              </a:ext>
            </a:extLst>
          </p:cNvPr>
          <p:cNvSpPr txBox="1"/>
          <p:nvPr/>
        </p:nvSpPr>
        <p:spPr>
          <a:xfrm>
            <a:off x="831278" y="6090036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Kaggle: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@kyakovlev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D7BBE-286B-0F4A-BD66-82DDB4D0413B}"/>
              </a:ext>
            </a:extLst>
          </p:cNvPr>
          <p:cNvSpPr/>
          <p:nvPr/>
        </p:nvSpPr>
        <p:spPr>
          <a:xfrm>
            <a:off x="598730" y="4470467"/>
            <a:ext cx="6980677" cy="465089"/>
          </a:xfrm>
          <a:prstGeom prst="rect">
            <a:avLst/>
          </a:prstGeom>
          <a:noFill/>
          <a:ln w="38100">
            <a:solidFill>
              <a:srgbClr val="ED1B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B60B6-2639-684E-8609-102A456EC352}"/>
              </a:ext>
            </a:extLst>
          </p:cNvPr>
          <p:cNvSpPr txBox="1"/>
          <p:nvPr/>
        </p:nvSpPr>
        <p:spPr>
          <a:xfrm>
            <a:off x="8336994" y="2828835"/>
            <a:ext cx="2993615" cy="1200329"/>
          </a:xfrm>
          <a:prstGeom prst="rect">
            <a:avLst/>
          </a:prstGeom>
          <a:noFill/>
          <a:ln w="28575">
            <a:solidFill>
              <a:srgbClr val="ED1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PUBLIC SCORE: 0.47506</a:t>
            </a:r>
          </a:p>
        </p:txBody>
      </p:sp>
    </p:spTree>
    <p:extLst>
      <p:ext uri="{BB962C8B-B14F-4D97-AF65-F5344CB8AC3E}">
        <p14:creationId xmlns:p14="http://schemas.microsoft.com/office/powerpoint/2010/main" val="418475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5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Technique – Objection: Tweedie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7A1EA-8830-4C4F-A90B-5107E2E7897F}"/>
              </a:ext>
            </a:extLst>
          </p:cNvPr>
          <p:cNvSpPr txBox="1"/>
          <p:nvPr/>
        </p:nvSpPr>
        <p:spPr>
          <a:xfrm>
            <a:off x="2838209" y="6462975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Why tweedie works?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hlinkClick r:id="rId5"/>
              </a:rPr>
              <a:t>timetraveller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 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0FE04-87CE-DC4A-AA9C-9526D384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2225695"/>
            <a:ext cx="574765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4C477-D507-3C46-AC45-93225AA04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20" y="3238332"/>
            <a:ext cx="5371737" cy="2340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78B85-6ED3-8E4E-8773-CB386CB95088}"/>
              </a:ext>
            </a:extLst>
          </p:cNvPr>
          <p:cNvSpPr txBox="1"/>
          <p:nvPr/>
        </p:nvSpPr>
        <p:spPr>
          <a:xfrm>
            <a:off x="-43661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tweedie-distribution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C9B2E-B314-DA44-B5FF-5FDE46E74527}"/>
              </a:ext>
            </a:extLst>
          </p:cNvPr>
          <p:cNvSpPr txBox="1"/>
          <p:nvPr/>
        </p:nvSpPr>
        <p:spPr>
          <a:xfrm>
            <a:off x="5899997" y="5447690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9"/>
              </a:rPr>
              <a:t>distplot of the sales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626F-6DAC-F74F-9401-0A4D5ED2F3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21" y="1053672"/>
            <a:ext cx="11042188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7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964C-6AB7-664E-B02E-3A690E1AA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Results/Solutions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5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– Leaderboard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42025-1403-C04B-AB20-A46C4926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86" y="825870"/>
            <a:ext cx="6512427" cy="53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9F33B-F788-2A47-AE40-EAB2EEBD1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1085553"/>
            <a:ext cx="7797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YeonJun</a:t>
            </a:r>
            <a:r>
              <a:rPr lang="en-US" sz="3600" dirty="0"/>
              <a:t> IN 1</a:t>
            </a:r>
            <a:r>
              <a:rPr lang="en-US" sz="3600" baseline="30000" dirty="0"/>
              <a:t>st</a:t>
            </a:r>
            <a:r>
              <a:rPr lang="en-US" sz="3600" dirty="0"/>
              <a:t> Place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FF4DE-F57C-8D44-A1D3-F24D252D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59" y="901107"/>
            <a:ext cx="7008834" cy="291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A5901-37F1-2B45-B315-0D6A0CFB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536" y="3978876"/>
            <a:ext cx="7000457" cy="1507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99536" y="5651407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YeonJun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In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CVs Results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818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 – @</a:t>
            </a:r>
            <a:r>
              <a:rPr lang="en-US" sz="3600" dirty="0" err="1"/>
              <a:t>monsaraida</a:t>
            </a:r>
            <a:r>
              <a:rPr lang="en-US" sz="3600" dirty="0"/>
              <a:t> IN 4</a:t>
            </a:r>
            <a:r>
              <a:rPr lang="en-US" sz="3600" baseline="30000" dirty="0"/>
              <a:t>th</a:t>
            </a:r>
            <a:r>
              <a:rPr lang="en-US" sz="3600" dirty="0"/>
              <a:t> Place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0B87-659F-624F-80CB-F5CB3F2E1339}"/>
              </a:ext>
            </a:extLst>
          </p:cNvPr>
          <p:cNvSpPr txBox="1"/>
          <p:nvPr/>
        </p:nvSpPr>
        <p:spPr>
          <a:xfrm>
            <a:off x="2838209" y="5887053"/>
            <a:ext cx="6515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@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monsaraida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Solution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EE4EB-62DD-4549-8881-CE3161BF9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33" y="825870"/>
            <a:ext cx="8939134" cy="50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2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Spyros </a:t>
            </a:r>
            <a:r>
              <a:rPr lang="en-CA" sz="3600" dirty="0" err="1"/>
              <a:t>Makridakis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29926-98F6-8845-8A37-3E4D8F2BB9CF}"/>
              </a:ext>
            </a:extLst>
          </p:cNvPr>
          <p:cNvSpPr txBox="1"/>
          <p:nvPr/>
        </p:nvSpPr>
        <p:spPr>
          <a:xfrm>
            <a:off x="384313" y="1690062"/>
            <a:ext cx="56189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Professor at the University of Nicosia (Cyprus)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 Publish Articles: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methods and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Forecasting and planning: an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Averages of forecasts: some empirical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of forecasting: an empirical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Dubbed one of the Fathers of Forecasting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C09769-A1D1-9640-848C-177E9BAA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61" y="1190635"/>
            <a:ext cx="50800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8023-7882-1940-9C84-F31CF2004789}"/>
              </a:ext>
            </a:extLst>
          </p:cNvPr>
          <p:cNvSpPr txBox="1"/>
          <p:nvPr/>
        </p:nvSpPr>
        <p:spPr>
          <a:xfrm>
            <a:off x="6642251" y="6270635"/>
            <a:ext cx="4526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Source: Spyros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Makridakis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, https://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twitter.com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spyrosmakrid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/photo</a:t>
            </a:r>
          </a:p>
        </p:txBody>
      </p:sp>
    </p:spTree>
    <p:extLst>
      <p:ext uri="{BB962C8B-B14F-4D97-AF65-F5344CB8AC3E}">
        <p14:creationId xmlns:p14="http://schemas.microsoft.com/office/powerpoint/2010/main" val="420782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pic>
        <p:nvPicPr>
          <p:cNvPr id="3" name="Graphic 2" descr="Badge Question Mark">
            <a:extLst>
              <a:ext uri="{FF2B5EF4-FFF2-40B4-BE49-F238E27FC236}">
                <a16:creationId xmlns:a16="http://schemas.microsoft.com/office/drawing/2014/main" id="{871A1D10-03D5-834B-AAAD-3FE3D871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1791" y="1394791"/>
            <a:ext cx="4068417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5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62895"/>
              </p:ext>
            </p:extLst>
          </p:nvPr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04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 err="1"/>
              <a:t>Makridakis</a:t>
            </a:r>
            <a:r>
              <a:rPr lang="en-CA" sz="3600" dirty="0"/>
              <a:t> </a:t>
            </a:r>
            <a:r>
              <a:rPr lang="en-US" sz="3600" dirty="0"/>
              <a:t>Competitions </a:t>
            </a:r>
            <a:r>
              <a:rPr lang="en-CA" sz="3600" dirty="0"/>
              <a:t>or </a:t>
            </a:r>
            <a:r>
              <a:rPr lang="en-US" sz="3600" dirty="0"/>
              <a:t>M Competitions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E11B2B-08DB-194C-A68A-B3C59D66BB8F}"/>
              </a:ext>
            </a:extLst>
          </p:cNvPr>
          <p:cNvGraphicFramePr>
            <a:graphicFrameLocks noGrp="1"/>
          </p:cNvGraphicFramePr>
          <p:nvPr/>
        </p:nvGraphicFramePr>
        <p:xfrm>
          <a:off x="1837634" y="2057400"/>
          <a:ext cx="8145483" cy="2743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38911">
                  <a:extLst>
                    <a:ext uri="{9D8B030D-6E8A-4147-A177-3AD203B41FA5}">
                      <a16:colId xmlns:a16="http://schemas.microsoft.com/office/drawing/2014/main" val="1940684473"/>
                    </a:ext>
                  </a:extLst>
                </a:gridCol>
                <a:gridCol w="867093">
                  <a:extLst>
                    <a:ext uri="{9D8B030D-6E8A-4147-A177-3AD203B41FA5}">
                      <a16:colId xmlns:a16="http://schemas.microsoft.com/office/drawing/2014/main" val="3044226223"/>
                    </a:ext>
                  </a:extLst>
                </a:gridCol>
                <a:gridCol w="4439479">
                  <a:extLst>
                    <a:ext uri="{9D8B030D-6E8A-4147-A177-3AD203B41FA5}">
                      <a16:colId xmlns:a16="http://schemas.microsoft.com/office/drawing/2014/main" val="157010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Time Series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571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r>
                        <a:rPr lang="en-US" sz="2400" dirty="0"/>
                        <a:t>M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2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M2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29 (real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48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M3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3,003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M4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93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M5 competition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 (hierarchical timeseries)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471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526AC9-C91C-3B45-A984-2B9D05731B75}"/>
              </a:ext>
            </a:extLst>
          </p:cNvPr>
          <p:cNvSpPr/>
          <p:nvPr/>
        </p:nvSpPr>
        <p:spPr>
          <a:xfrm flipH="1">
            <a:off x="1837632" y="3882887"/>
            <a:ext cx="8145483" cy="4505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6D2FE-BA2B-FF4E-80CB-C8D69B4C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9983115" y="3877318"/>
            <a:ext cx="938791" cy="469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85858-FEC0-444E-AC6E-84332ED7CD19}"/>
              </a:ext>
            </a:extLst>
          </p:cNvPr>
          <p:cNvSpPr txBox="1"/>
          <p:nvPr/>
        </p:nvSpPr>
        <p:spPr>
          <a:xfrm>
            <a:off x="10853531" y="3923508"/>
            <a:ext cx="13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Slawek</a:t>
            </a:r>
            <a:r>
              <a:rPr lang="en-US" dirty="0"/>
              <a:t> </a:t>
            </a:r>
            <a:r>
              <a:rPr lang="en-US" dirty="0" err="1"/>
              <a:t>Smyl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8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B25EE-062B-3F4F-A9B8-17D27297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09" y="0"/>
            <a:ext cx="861391" cy="825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0F0C4-049E-454A-88C5-406B8381F284}"/>
              </a:ext>
            </a:extLst>
          </p:cNvPr>
          <p:cNvSpPr txBox="1"/>
          <p:nvPr/>
        </p:nvSpPr>
        <p:spPr>
          <a:xfrm>
            <a:off x="0" y="89769"/>
            <a:ext cx="1121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M5 Competition </a:t>
            </a:r>
          </a:p>
        </p:txBody>
      </p:sp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BB1301BE-69EF-F245-A6BD-5A84E099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42004"/>
            <a:ext cx="8991600" cy="2159000"/>
          </a:xfrm>
          <a:prstGeom prst="rect">
            <a:avLst/>
          </a:prstGeom>
        </p:spPr>
      </p:pic>
      <p:pic>
        <p:nvPicPr>
          <p:cNvPr id="6" name="Picture 5" descr="A screen shot of a city&#10;&#10;Description automatically generated">
            <a:extLst>
              <a:ext uri="{FF2B5EF4-FFF2-40B4-BE49-F238E27FC236}">
                <a16:creationId xmlns:a16="http://schemas.microsoft.com/office/drawing/2014/main" id="{96DFBC62-587F-1E4C-855E-024FCFC7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56996"/>
            <a:ext cx="8991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1625</Words>
  <Application>Microsoft Macintosh PowerPoint</Application>
  <PresentationFormat>Widescreen</PresentationFormat>
  <Paragraphs>275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PowerPoint Presentation</vt:lpstr>
      <vt:lpstr>M5 Forecasting - Accuracy</vt:lpstr>
      <vt:lpstr>M5 Forecasting - Accuracy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Results/Solutions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M5 Forecasting - Accuracy</dc:title>
  <dc:creator>Thomas Pin</dc:creator>
  <cp:lastModifiedBy>Thomas Pin</cp:lastModifiedBy>
  <cp:revision>59</cp:revision>
  <dcterms:created xsi:type="dcterms:W3CDTF">2020-09-01T16:49:30Z</dcterms:created>
  <dcterms:modified xsi:type="dcterms:W3CDTF">2020-09-16T17:57:15Z</dcterms:modified>
</cp:coreProperties>
</file>